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3"/>
  </p:notesMasterIdLst>
  <p:handoutMasterIdLst>
    <p:handoutMasterId r:id="rId34"/>
  </p:handoutMasterIdLst>
  <p:sldIdLst>
    <p:sldId id="268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4" r:id="rId18"/>
    <p:sldId id="303" r:id="rId19"/>
    <p:sldId id="317" r:id="rId20"/>
    <p:sldId id="318" r:id="rId21"/>
    <p:sldId id="319" r:id="rId22"/>
    <p:sldId id="301" r:id="rId23"/>
    <p:sldId id="305" r:id="rId24"/>
    <p:sldId id="302" r:id="rId25"/>
    <p:sldId id="308" r:id="rId26"/>
    <p:sldId id="306" r:id="rId27"/>
    <p:sldId id="315" r:id="rId28"/>
    <p:sldId id="316" r:id="rId29"/>
    <p:sldId id="320" r:id="rId30"/>
    <p:sldId id="309" r:id="rId31"/>
    <p:sldId id="28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C8F717-C6A7-4B31-94D9-92CDC194664A}">
          <p14:sldIdLst>
            <p14:sldId id="268"/>
            <p14:sldId id="294"/>
            <p14:sldId id="295"/>
            <p14:sldId id="296"/>
            <p14:sldId id="297"/>
            <p14:sldId id="298"/>
            <p14:sldId id="299"/>
            <p14:sldId id="300"/>
            <p14:sldId id="304"/>
            <p14:sldId id="303"/>
            <p14:sldId id="317"/>
            <p14:sldId id="318"/>
            <p14:sldId id="319"/>
            <p14:sldId id="301"/>
            <p14:sldId id="305"/>
            <p14:sldId id="302"/>
            <p14:sldId id="308"/>
            <p14:sldId id="306"/>
            <p14:sldId id="315"/>
            <p14:sldId id="316"/>
            <p14:sldId id="320"/>
            <p14:sldId id="309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6" autoAdjust="0"/>
    <p:restoredTop sz="91870" autoAdjust="0"/>
  </p:normalViewPr>
  <p:slideViewPr>
    <p:cSldViewPr snapToGrid="0">
      <p:cViewPr>
        <p:scale>
          <a:sx n="87" d="100"/>
          <a:sy n="87" d="100"/>
        </p:scale>
        <p:origin x="1616" y="8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3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e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jpe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e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e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e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e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e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e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2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theme" Target="../theme/theme3.xml"/><Relationship Id="rId21" Type="http://schemas.openxmlformats.org/officeDocument/2006/relationships/image" Target="../media/image11.png"/><Relationship Id="rId22" Type="http://schemas.openxmlformats.org/officeDocument/2006/relationships/image" Target="../media/image12.png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7.xml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theme" Target="../theme/theme8.xm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en.wikipedia.org/wiki/Digital_image" TargetMode="External"/><Relationship Id="rId3" Type="http://schemas.openxmlformats.org/officeDocument/2006/relationships/image" Target="../media/image3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Relationship Id="rId3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venturebeat.com/2015/12/22/2015-was-an-impressive-year-for-image-recognition-check-out-these-milestone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yann.lecun.com/exdb/mnist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Modern No. 20" panose="02070704070505020303" pitchFamily="18" charset="0"/>
              </a:rPr>
              <a:t>Handwritten Digit Recognition using “MNIST”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15888" y="2789383"/>
            <a:ext cx="8924873" cy="3365356"/>
          </a:xfrm>
        </p:spPr>
        <p:txBody>
          <a:bodyPr/>
          <a:lstStyle/>
          <a:p>
            <a:r>
              <a:rPr lang="en-US" dirty="0">
                <a:latin typeface="Modern No. 20" panose="02070704070505020303" pitchFamily="18" charset="0"/>
              </a:rPr>
              <a:t>Presented By : </a:t>
            </a:r>
          </a:p>
          <a:p>
            <a:r>
              <a:rPr lang="en-US" dirty="0">
                <a:latin typeface="Modern No. 20" panose="02070704070505020303" pitchFamily="18" charset="0"/>
              </a:rPr>
              <a:t>	</a:t>
            </a:r>
          </a:p>
          <a:p>
            <a:r>
              <a:rPr lang="en-US" dirty="0">
                <a:latin typeface="Modern No. 20" panose="02070704070505020303" pitchFamily="18" charset="0"/>
              </a:rPr>
              <a:t>Shreyas Sule	</a:t>
            </a:r>
            <a:r>
              <a:rPr lang="en-US" dirty="0" smtClean="0">
                <a:latin typeface="Modern No. 20" panose="02070704070505020303" pitchFamily="18" charset="0"/>
              </a:rPr>
              <a:t>                                  Harish Kumar</a:t>
            </a:r>
            <a:r>
              <a:rPr lang="en-US" dirty="0" smtClean="0">
                <a:latin typeface="Modern No. 20" panose="02070704070505020303" pitchFamily="18" charset="0"/>
              </a:rPr>
              <a:t>.                       </a:t>
            </a:r>
            <a:r>
              <a:rPr lang="en-US" dirty="0" err="1" smtClean="0">
                <a:solidFill>
                  <a:srgbClr val="FFFF00"/>
                </a:solidFill>
                <a:latin typeface="Modern No. 20" panose="02070704070505020303" pitchFamily="18" charset="0"/>
              </a:rPr>
              <a:t>Deepansh</a:t>
            </a:r>
            <a:r>
              <a:rPr lang="en-US" dirty="0" smtClean="0">
                <a:solidFill>
                  <a:srgbClr val="FFFF00"/>
                </a:solidFill>
                <a:latin typeface="Modern No. 20" panose="02070704070505020303" pitchFamily="18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Modern No. 20" panose="02070704070505020303" pitchFamily="18" charset="0"/>
              </a:rPr>
              <a:t>Parab</a:t>
            </a:r>
            <a:endParaRPr lang="en-US" dirty="0" smtClean="0">
              <a:solidFill>
                <a:srgbClr val="FFFF00"/>
              </a:solidFill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Modern No. 20" panose="02070704070505020303" pitchFamily="18" charset="0"/>
              </a:rPr>
              <a:t>Deepansh</a:t>
            </a:r>
            <a:r>
              <a:rPr lang="en-US" dirty="0" smtClean="0">
                <a:latin typeface="Modern No. 20" panose="02070704070505020303" pitchFamily="18" charset="0"/>
              </a:rPr>
              <a:t> </a:t>
            </a:r>
            <a:r>
              <a:rPr lang="en-US" dirty="0" err="1" smtClean="0">
                <a:latin typeface="Modern No. 20" panose="02070704070505020303" pitchFamily="18" charset="0"/>
              </a:rPr>
              <a:t>Parab</a:t>
            </a:r>
            <a:endParaRPr lang="en-US" dirty="0">
              <a:latin typeface="Modern No. 20" panose="0207070407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2743" y="3529510"/>
            <a:ext cx="2396615" cy="2853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213" y="3758123"/>
            <a:ext cx="3044871" cy="2396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24" y="3758123"/>
            <a:ext cx="2930557" cy="23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895555"/>
            <a:ext cx="8682404" cy="563429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For demonstration purpose we ran the code on first 1500 test images for K equal to 10 and achieved the classification accuracy of 91.33% as you can see from the figure below.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The complete accuracy can be checked by using all the test images for classification process but it’ll take very long (maybe even a day).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06" b="32665"/>
          <a:stretch/>
        </p:blipFill>
        <p:spPr>
          <a:xfrm>
            <a:off x="2319032" y="1927060"/>
            <a:ext cx="4228967" cy="2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dern No. 20" charset="0"/>
                <a:ea typeface="Modern No. 20" charset="0"/>
                <a:cs typeface="Modern No. 20" charset="0"/>
              </a:rPr>
              <a:t>     Random Forest</a:t>
            </a:r>
            <a:endParaRPr lang="en-US" dirty="0">
              <a:latin typeface="Modern No. 20" charset="0"/>
              <a:ea typeface="Modern No. 20" charset="0"/>
              <a:cs typeface="Modern No. 2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988141"/>
            <a:ext cx="8851671" cy="46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7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5838" y="3583547"/>
            <a:ext cx="4648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dern No. 20" charset="0"/>
                <a:ea typeface="Modern No. 20" charset="0"/>
                <a:cs typeface="Modern No. 20" charset="0"/>
              </a:rPr>
              <a:t>Some Important Parameters include: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odern No. 20" charset="0"/>
                <a:ea typeface="Modern No. 20" charset="0"/>
                <a:cs typeface="Modern No. 20" charset="0"/>
              </a:rPr>
              <a:t>Ntrees</a:t>
            </a:r>
            <a:endParaRPr lang="en-US" dirty="0" smtClean="0">
              <a:latin typeface="Modern No. 20" charset="0"/>
              <a:ea typeface="Modern No. 20" charset="0"/>
              <a:cs typeface="Modern No. 2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odern No. 20" charset="0"/>
                <a:ea typeface="Modern No. 20" charset="0"/>
                <a:cs typeface="Modern No. 20" charset="0"/>
              </a:rPr>
              <a:t>Mtries</a:t>
            </a:r>
            <a:endParaRPr lang="en-US" dirty="0">
              <a:latin typeface="Modern No. 20" charset="0"/>
              <a:ea typeface="Modern No. 20" charset="0"/>
              <a:cs typeface="Modern No. 2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2" y="1357286"/>
            <a:ext cx="6515100" cy="203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2" y="439126"/>
            <a:ext cx="5613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456381"/>
            <a:ext cx="5524910" cy="3096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6245" y="3743236"/>
            <a:ext cx="6995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For demonstration purpose we ran the code on first 1500 test images for </a:t>
            </a:r>
            <a:r>
              <a:rPr lang="en-US" dirty="0" smtClean="0">
                <a:latin typeface="Modern No. 20" panose="02070704070505020303" pitchFamily="18" charset="0"/>
              </a:rPr>
              <a:t>default setting </a:t>
            </a:r>
            <a:r>
              <a:rPr lang="en-US" dirty="0">
                <a:latin typeface="Modern No. 20" panose="02070704070505020303" pitchFamily="18" charset="0"/>
              </a:rPr>
              <a:t>achieved the classification accuracy of </a:t>
            </a:r>
            <a:r>
              <a:rPr lang="en-US" dirty="0" smtClean="0">
                <a:latin typeface="Modern No. 20" panose="02070704070505020303" pitchFamily="18" charset="0"/>
              </a:rPr>
              <a:t>97.2% </a:t>
            </a:r>
            <a:r>
              <a:rPr lang="en-US" dirty="0">
                <a:latin typeface="Modern No. 20" panose="02070704070505020303" pitchFamily="18" charset="0"/>
              </a:rPr>
              <a:t>as you can see from the figure below.</a:t>
            </a:r>
            <a:endParaRPr lang="en-US" dirty="0">
              <a:latin typeface="Modern No. 20" panose="020707040705050203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8929" y="4856564"/>
            <a:ext cx="715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Modern No. 20" panose="02070704070505020303" pitchFamily="18" charset="0"/>
              </a:rPr>
              <a:t>By tuning the parameters we get an increased accuracy of 97.99% </a:t>
            </a:r>
            <a:endParaRPr lang="en-US" dirty="0"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55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1505" y="1419911"/>
            <a:ext cx="8957179" cy="459402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Computer scientists have long been inspired by the human brain.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The artificial neural network (ANN) is a computational system modeled after the connectivity of human brain.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A neural network does not process data in a linear fashion.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 Instead, information is processed collectively, in parallel throughout a network of nodes (the nodes, in this case, being neurons).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odern No. 20" panose="02070704070505020303" pitchFamily="18" charset="0"/>
              </a:rPr>
              <a:t>4</a:t>
            </a:r>
            <a:r>
              <a:rPr lang="en-US" dirty="0" smtClean="0">
                <a:latin typeface="Modern No. 20" panose="02070704070505020303" pitchFamily="18" charset="0"/>
              </a:rPr>
              <a:t>.Artificial Neural </a:t>
            </a:r>
            <a:r>
              <a:rPr lang="en-US" dirty="0">
                <a:latin typeface="Modern No. 20" panose="02070704070505020303" pitchFamily="18" charset="0"/>
              </a:rPr>
              <a:t>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8" name="Picture 4" descr="human brain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001" y="3828040"/>
            <a:ext cx="3106107" cy="19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635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99892"/>
            <a:ext cx="8682404" cy="451181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With an aim to achieve more accuracy and performance efficiency, we can approach the problem of recognizing handwritten digits into </a:t>
            </a:r>
            <a:r>
              <a:rPr lang="en-US" dirty="0" err="1">
                <a:latin typeface="Modern No. 20" panose="02070704070505020303" pitchFamily="18" charset="0"/>
              </a:rPr>
              <a:t>subproblems</a:t>
            </a:r>
            <a:r>
              <a:rPr lang="en-US" dirty="0">
                <a:latin typeface="Modern No. 20" panose="02070704070505020303" pitchFamily="18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Modern No. 20" panose="02070704070505020303" pitchFamily="18" charset="0"/>
              </a:rPr>
              <a:t>breaking an image containing many digits into a sequence of separate images.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Modern No. 20" panose="02070704070505020303" pitchFamily="18" charset="0"/>
              </a:rPr>
              <a:t>Classifying the digits.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example, we'd like to break the image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into six separate images :</a:t>
            </a:r>
          </a:p>
          <a:p>
            <a:endParaRPr lang="en-US" dirty="0"/>
          </a:p>
          <a:p>
            <a:endParaRPr lang="en-US" dirty="0">
              <a:latin typeface="Modern No. 20" panose="020707040705050203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odern No. 20" panose="02070704070505020303" pitchFamily="18" charset="0"/>
              </a:rPr>
              <a:t>MNIST With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3" name="Picture 5" descr="http://neuralnetworksanddeeplearning.com/images/dig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140" y="3083169"/>
            <a:ext cx="3767137" cy="77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neuralnetworksanddeeplearning.com/images/digits_sepa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140" y="4782409"/>
            <a:ext cx="4262746" cy="66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69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body" sz="quarter" idx="12"/>
          </p:nvPr>
        </p:nvSpPr>
        <p:spPr>
          <a:xfrm>
            <a:off x="121993" y="581881"/>
            <a:ext cx="8682037" cy="56261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Once the image has been segmented, the program then needs to classify each individual digit. So, for instance, we'd like our program to recognize that the first digit above is a 5: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There are many approaches to solving the segmentation problem.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One approach is to trial many different ways of segmenting the image, using the individual digit classifier to score each trial segmentation.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A trial segmentation gets a high score if the individual digit classifier is confident of its classification in all segments, and a low score if the classifier is having a lot of trouble in one or more segments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3074" name="Picture 2" descr="http://neuralnetworksanddeeplearning.com/images/mnist_first_dig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01" y="1284043"/>
            <a:ext cx="851023" cy="96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073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1505" y="854428"/>
            <a:ext cx="8682404" cy="524743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for the sake of argument that the first neuron in the hidden layer detects whether or not an image like the following is present: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It can do this by heavily weighting input pixels which overlap with the image, and only lightly weighting the other inputs.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Similarly, from the second, third and fourth neurons in hidden layer detect whether or not following images are present 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Combining the above for,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n No. 20" panose="02070704070505020303" pitchFamily="18" charset="0"/>
              </a:rPr>
              <a:t>What are those hidden neurons doing?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146" name="Picture 2" descr="http://neuralnetworksanddeeplearning.com/images/mnist_top_left_featu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119" y="1326653"/>
            <a:ext cx="828068" cy="85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neuralnetworksanddeeplearning.com/images/mnist_other_featur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795" y="3614005"/>
            <a:ext cx="2470028" cy="78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://neuralnetworksanddeeplearning.com/images/mnist_complete_zer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48" y="4641361"/>
            <a:ext cx="1355610" cy="136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72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67666"/>
            <a:ext cx="8682404" cy="4511810"/>
          </a:xfrm>
        </p:spPr>
        <p:txBody>
          <a:bodyPr/>
          <a:lstStyle/>
          <a:p>
            <a:r>
              <a:rPr lang="en-US" dirty="0"/>
              <a:t>To recognize individual digits we will use a three-layer neural network 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the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76" y="1678232"/>
            <a:ext cx="6135931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0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46" y="922863"/>
            <a:ext cx="8481556" cy="2185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2" y="3154503"/>
            <a:ext cx="8682404" cy="29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0297" y="846138"/>
            <a:ext cx="8682404" cy="515900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Our brains make vision seem easy. It doesn't take any effort for humans to tell apart a lion and a jaguar, read a sign, or recognize a human's face.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But these are actually hard problems to solve with a computer: they only seem easy because our brains are incredibly good at understanding images.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Modern No. 20" panose="02070704070505020303" pitchFamily="18" charset="0"/>
              </a:rPr>
              <a:t>Computer vision </a:t>
            </a:r>
            <a:r>
              <a:rPr lang="en-US" dirty="0">
                <a:latin typeface="Modern No. 20" panose="02070704070505020303" pitchFamily="18" charset="0"/>
              </a:rPr>
              <a:t>deals with how computers can be made for gaining high-level understanding from digital</a:t>
            </a:r>
            <a:r>
              <a:rPr lang="en-US" dirty="0">
                <a:latin typeface="Modern No. 20" panose="02070704070505020303" pitchFamily="18" charset="0"/>
                <a:hlinkClick r:id="rId2" tooltip="Digital image"/>
              </a:rPr>
              <a:t> </a:t>
            </a:r>
            <a:r>
              <a:rPr lang="en-US" dirty="0">
                <a:latin typeface="Modern No. 20" panose="02070704070505020303" pitchFamily="18" charset="0"/>
              </a:rPr>
              <a:t>images or videos.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n No. 20" panose="02070704070505020303" pitchFamily="18" charset="0"/>
              </a:rPr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7" y="2889827"/>
            <a:ext cx="3056276" cy="28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49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2005386"/>
            <a:ext cx="8111614" cy="19321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2955" y="3937508"/>
            <a:ext cx="46481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dern No. 20" charset="0"/>
                <a:ea typeface="Modern No. 20" charset="0"/>
                <a:cs typeface="Modern No. 20" charset="0"/>
              </a:rPr>
              <a:t>Some Important Parameters include: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odern No. 20" charset="0"/>
                <a:ea typeface="Modern No. 20" charset="0"/>
                <a:cs typeface="Modern No. 20" charset="0"/>
              </a:rPr>
              <a:t>X = predictors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odern No. 20" charset="0"/>
                <a:ea typeface="Modern No. 20" charset="0"/>
                <a:cs typeface="Modern No. 20" charset="0"/>
              </a:rPr>
              <a:t>Y= response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odern No. 20" charset="0"/>
                <a:ea typeface="Modern No. 20" charset="0"/>
                <a:cs typeface="Modern No. 20" charset="0"/>
              </a:rPr>
              <a:t>Activation model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Modern No. 20" charset="0"/>
                <a:ea typeface="Modern No. 20" charset="0"/>
                <a:cs typeface="Modern No. 20" charset="0"/>
              </a:rPr>
              <a:t>Hidden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Modern No. 20" charset="0"/>
                <a:ea typeface="Modern No. 20" charset="0"/>
                <a:cs typeface="Modern No. 20" charset="0"/>
              </a:rPr>
              <a:t>Echos</a:t>
            </a:r>
            <a:endParaRPr lang="en-US" dirty="0" smtClean="0">
              <a:latin typeface="Modern No. 20" charset="0"/>
              <a:ea typeface="Modern No. 20" charset="0"/>
              <a:cs typeface="Modern No. 20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Modern No. 20" charset="0"/>
              <a:ea typeface="Modern No. 20" charset="0"/>
              <a:cs typeface="Modern No. 2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848442"/>
            <a:ext cx="5613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90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1" y="704022"/>
            <a:ext cx="7375514" cy="50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3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3" y="989037"/>
            <a:ext cx="5962446" cy="30719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3323" y="4174702"/>
            <a:ext cx="6995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For demonstration purpose we ran the code on first 1500 test images for </a:t>
            </a:r>
            <a:r>
              <a:rPr lang="en-US" dirty="0" smtClean="0">
                <a:latin typeface="Modern No. 20" panose="02070704070505020303" pitchFamily="18" charset="0"/>
              </a:rPr>
              <a:t>default setting </a:t>
            </a:r>
            <a:r>
              <a:rPr lang="en-US" dirty="0">
                <a:latin typeface="Modern No. 20" panose="02070704070505020303" pitchFamily="18" charset="0"/>
              </a:rPr>
              <a:t>achieved the classification accuracy of </a:t>
            </a:r>
            <a:r>
              <a:rPr lang="en-US" dirty="0" smtClean="0">
                <a:latin typeface="Modern No. 20" panose="02070704070505020303" pitchFamily="18" charset="0"/>
              </a:rPr>
              <a:t>98.46% </a:t>
            </a:r>
            <a:r>
              <a:rPr lang="en-US" dirty="0">
                <a:latin typeface="Modern No. 20" panose="02070704070505020303" pitchFamily="18" charset="0"/>
              </a:rPr>
              <a:t>as you can see from the figure below.</a:t>
            </a:r>
            <a:endParaRPr lang="en-US" dirty="0">
              <a:latin typeface="Modern No. 20" panose="020707040705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3323" y="5264584"/>
            <a:ext cx="715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Modern No. 20" panose="02070704070505020303" pitchFamily="18" charset="0"/>
              </a:rPr>
              <a:t>By tuning the parameters we get an increased accuracy of 98.86% </a:t>
            </a:r>
            <a:endParaRPr lang="en-US" dirty="0"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4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5400" dirty="0"/>
          </a:p>
          <a:p>
            <a:r>
              <a:rPr lang="en-US" sz="5400" dirty="0"/>
              <a:t>Any question?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8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924767"/>
            <a:ext cx="8682404" cy="451181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From programs that help the visually impaired and safety features in cars the benefits of</a:t>
            </a:r>
            <a:r>
              <a:rPr lang="en-US" dirty="0">
                <a:latin typeface="Modern No. 20" panose="02070704070505020303" pitchFamily="18" charset="0"/>
                <a:hlinkClick r:id="rId2"/>
              </a:rPr>
              <a:t> </a:t>
            </a:r>
            <a:r>
              <a:rPr lang="en-US" dirty="0">
                <a:latin typeface="Modern No. 20" panose="02070704070505020303" pitchFamily="18" charset="0"/>
              </a:rPr>
              <a:t>image</a:t>
            </a:r>
            <a:r>
              <a:rPr lang="en-US" dirty="0">
                <a:latin typeface="Modern No. 20" panose="02070704070505020303" pitchFamily="18" charset="0"/>
                <a:hlinkClick r:id="rId2"/>
              </a:rPr>
              <a:t> </a:t>
            </a:r>
            <a:r>
              <a:rPr lang="en-US" dirty="0">
                <a:latin typeface="Modern No. 20" panose="02070704070505020303" pitchFamily="18" charset="0"/>
              </a:rPr>
              <a:t>recognition, or computer vision, are only just beginning to make their way into the world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Image recognition is a vital component in security systems such as face recognition.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Image recognition is also important in image search engines such as Google or Bing image search whereby you use rich image content to query for similar stuff.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Computer Vision is useful in many areas, including safety, health, security, comfort, fun and access. Specific examples include: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Modern No. 20" panose="02070704070505020303" pitchFamily="18" charset="0"/>
              </a:rPr>
              <a:t>object recognition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Modern No. 20" panose="02070704070505020303" pitchFamily="18" charset="0"/>
              </a:rPr>
              <a:t>urveillance</a:t>
            </a:r>
            <a:r>
              <a:rPr lang="en-US" dirty="0">
                <a:latin typeface="Modern No. 20" panose="02070704070505020303" pitchFamily="18" charset="0"/>
              </a:rPr>
              <a:t> and security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Modern No. 20" panose="02070704070505020303" pitchFamily="18" charset="0"/>
              </a:rPr>
              <a:t>gesture recognition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Modern No. 20" panose="02070704070505020303" pitchFamily="18" charset="0"/>
              </a:rPr>
              <a:t>games, virtual reality, augmented reality</a:t>
            </a:r>
          </a:p>
          <a:p>
            <a:pPr lvl="1"/>
            <a:r>
              <a:rPr lang="en-US" dirty="0">
                <a:latin typeface="Modern No. 20" panose="02070704070505020303" pitchFamily="18" charset="0"/>
              </a:rPr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n No. 20" panose="02070704070505020303" pitchFamily="18" charset="0"/>
              </a:rPr>
              <a:t>The Next Big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5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12713" y="879456"/>
            <a:ext cx="8682404" cy="534549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When one learns how to program, there's a tradition that the first thing you do is print "Hello World." Just like programming has Hello World, machine learning has MNIST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MNIST ("Modified National Institute of Standards and Technology") is the de facto “hello world” dataset of computer vision.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This classic dataset of handwritten images has served as the basis for benchmarking classification algorithms.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As new machine learning techniques emerge, MNIST remains a reliable resource for researchers and learners alike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MNIST is a simple computer vision dataset. It consists of images of handwritten digits like these: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endParaRPr lang="en-US" dirty="0">
              <a:latin typeface="Modern No. 20" panose="02070704070505020303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n No. 20" panose="02070704070505020303" pitchFamily="18" charset="0"/>
              </a:rPr>
              <a:t>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https://www.tensorflow.org/images/MNI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16" y="4286231"/>
            <a:ext cx="6224954" cy="1587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28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846138"/>
            <a:ext cx="8682404" cy="510625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The data files train.csv and test.csv contain gray-scale images of hand-drawn digits, from zero through nine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The MNIST dataset’s train.csv contains 55,000 data points of training data and test.csv contains 10,000 points of test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Each image of hand-drawn digits is 28 pixels in height and 28 pixels in width, for a total of 784 pixels in total.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Each pixel has a single pixel-value associated with it, indicating the lightness or darkness of that pixel, with higher numbers meaning darker. This pixel-value is an integer between 0 and 255, inclusive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Source for MNIST dataset : </a:t>
            </a:r>
            <a:r>
              <a:rPr lang="en-US" dirty="0">
                <a:solidFill>
                  <a:schemeClr val="tx2"/>
                </a:solidFill>
                <a:latin typeface="Modern No. 20" panose="02070704070505020303" pitchFamily="18" charset="0"/>
                <a:hlinkClick r:id="rId2"/>
              </a:rPr>
              <a:t>http://yann.lecun.com/exdb/mnist/</a:t>
            </a:r>
            <a:endParaRPr lang="en-US" dirty="0">
              <a:solidFill>
                <a:schemeClr val="tx2"/>
              </a:solidFill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The evaluation metric is the categorization accuracy, or the proportion of test images that are correctly classified. For example, a categorization accuracy of 0.97 indicates that you have correctly classified all but 3% of the images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Modern No. 20" panose="020707040705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n No. 20" panose="02070704070505020303" pitchFamily="18" charset="0"/>
              </a:rPr>
              <a:t>Understanding MNIST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2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846138"/>
            <a:ext cx="8682404" cy="510625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Image of hand-drawn digits from zero through nine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One image of 28x28 pixels.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The pixels with high intensity values are seen</a:t>
            </a:r>
          </a:p>
          <a:p>
            <a:r>
              <a:rPr lang="en-US" dirty="0">
                <a:latin typeface="Modern No. 20" panose="02070704070505020303" pitchFamily="18" charset="0"/>
              </a:rPr>
              <a:t>     forming the number 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n No. 20" panose="02070704070505020303" pitchFamily="18" charset="0"/>
              </a:rPr>
              <a:t>MNIST Dataset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50" y="961126"/>
            <a:ext cx="1994478" cy="1994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28" y="3070592"/>
            <a:ext cx="3728909" cy="26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4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2241"/>
            <a:ext cx="8682404" cy="451181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Being in this computer and data sciences industry, one thing that is going to be constant is the change.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We generate humongous amount of data knowingly or unknowingly as we keep using different applications.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Owing to this fact, to utilize or analyze this valuable information, we have a wide range of different algorithms, that come to the rescue.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We are doing to discuss some of the crucial algorithms in the field of data science and machine learning as follows :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Modern No. 20" panose="02070704070505020303" pitchFamily="18" charset="0"/>
              </a:rPr>
              <a:t>KNN(K-Nearest </a:t>
            </a:r>
            <a:r>
              <a:rPr lang="en-US" dirty="0" err="1">
                <a:latin typeface="Modern No. 20" panose="02070704070505020303" pitchFamily="18" charset="0"/>
              </a:rPr>
              <a:t>Neighbours</a:t>
            </a:r>
            <a:r>
              <a:rPr lang="en-US" dirty="0">
                <a:latin typeface="Modern No. 20" panose="02070704070505020303" pitchFamily="18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Modern No. 20" panose="02070704070505020303" pitchFamily="18" charset="0"/>
              </a:rPr>
              <a:t>SVM</a:t>
            </a:r>
            <a:endParaRPr lang="en-US" dirty="0">
              <a:latin typeface="Modern No. 20" panose="02070704070505020303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Modern No. 20" panose="02070704070505020303" pitchFamily="18" charset="0"/>
              </a:rPr>
              <a:t>Random Forest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 smtClean="0">
                <a:latin typeface="Modern No. 20" panose="02070704070505020303" pitchFamily="18" charset="0"/>
              </a:rPr>
              <a:t>ANN</a:t>
            </a:r>
            <a:r>
              <a:rPr lang="en-US" dirty="0">
                <a:latin typeface="Modern No. 20" panose="02070704070505020303" pitchFamily="18" charset="0"/>
              </a:rPr>
              <a:t>	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odern No. 20" panose="02070704070505020303" pitchFamily="18" charset="0"/>
              </a:rPr>
              <a:t>Classification Models : </a:t>
            </a:r>
            <a:br>
              <a:rPr lang="en-US" dirty="0">
                <a:latin typeface="Modern No. 20" panose="02070704070505020303" pitchFamily="18" charset="0"/>
              </a:rPr>
            </a:br>
            <a:endParaRPr lang="en-US" dirty="0">
              <a:latin typeface="Modern No. 20" panose="020707040705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9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A k-nearest neighbor classifier is incredibly easy to describe: if you have a labeled data set x</a:t>
            </a:r>
            <a:r>
              <a:rPr lang="en-US" baseline="-25000" dirty="0">
                <a:latin typeface="Modern No. 20" panose="02070704070505020303" pitchFamily="18" charset="0"/>
              </a:rPr>
              <a:t>i</a:t>
            </a:r>
            <a:r>
              <a:rPr lang="en-US" dirty="0">
                <a:latin typeface="Modern No. 20" panose="02070704070505020303" pitchFamily="18" charset="0"/>
              </a:rPr>
              <a:t>, and you want to classify some new item y, find the k elements in your data set that are closest to y, and then somehow average their labels to get the label of y.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In order to implement this, all you really need to do is answer two questions:</a:t>
            </a:r>
          </a:p>
          <a:p>
            <a:pPr marL="742950" lvl="1" indent="-285750" fontAlgn="base">
              <a:buFont typeface="Wingdings" panose="05000000000000000000" pitchFamily="2" charset="2"/>
              <a:buChar char="v"/>
            </a:pPr>
            <a:r>
              <a:rPr lang="en-US" dirty="0">
                <a:latin typeface="Modern No. 20" panose="02070704070505020303" pitchFamily="18" charset="0"/>
              </a:rPr>
              <a:t>	What is distance? Namely, if I have some x∈{x</a:t>
            </a:r>
            <a:r>
              <a:rPr lang="en-US" baseline="-25000" dirty="0">
                <a:latin typeface="Modern No. 20" panose="02070704070505020303" pitchFamily="18" charset="0"/>
              </a:rPr>
              <a:t>i</a:t>
            </a:r>
            <a:r>
              <a:rPr lang="en-US" dirty="0">
                <a:latin typeface="Modern No. 20" panose="02070704070505020303" pitchFamily="18" charset="0"/>
              </a:rPr>
              <a:t>}, how do I determine the distance 	from x to y?</a:t>
            </a:r>
          </a:p>
          <a:p>
            <a:pPr marL="742950" lvl="1" indent="-285750" fontAlgn="base">
              <a:buFont typeface="Wingdings" panose="05000000000000000000" pitchFamily="2" charset="2"/>
              <a:buChar char="v"/>
            </a:pPr>
            <a:r>
              <a:rPr lang="en-US" dirty="0">
                <a:latin typeface="Modern No. 20" panose="02070704070505020303" pitchFamily="18" charset="0"/>
              </a:rPr>
              <a:t>	If I know that x1,x2,…,</a:t>
            </a:r>
            <a:r>
              <a:rPr lang="en-US" dirty="0" err="1">
                <a:latin typeface="Modern No. 20" panose="02070704070505020303" pitchFamily="18" charset="0"/>
              </a:rPr>
              <a:t>x</a:t>
            </a:r>
            <a:r>
              <a:rPr lang="en-US" baseline="-25000" dirty="0" err="1">
                <a:latin typeface="Modern No. 20" panose="02070704070505020303" pitchFamily="18" charset="0"/>
              </a:rPr>
              <a:t>k</a:t>
            </a:r>
            <a:r>
              <a:rPr lang="en-US" dirty="0">
                <a:latin typeface="Modern No. 20" panose="02070704070505020303" pitchFamily="18" charset="0"/>
              </a:rPr>
              <a:t> are the k nearest neighbors of y, how do I "average their labels“?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Modern No. 20" panose="02070704070505020303" pitchFamily="18" charset="0"/>
              </a:rPr>
              <a:t>Finding Distance : Euclidean Distance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Modern No. 20" panose="02070704070505020303" pitchFamily="18" charset="0"/>
              </a:rPr>
              <a:t>The way it will be calculated for images is by summing the squared Euclidean distance between the corresponding pixels of two images.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odern No. 20" panose="02070704070505020303" pitchFamily="18" charset="0"/>
              </a:rPr>
              <a:t>1.KNN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256552"/>
            <a:ext cx="8682404" cy="4511810"/>
          </a:xfrm>
        </p:spPr>
        <p:txBody>
          <a:bodyPr/>
          <a:lstStyle/>
          <a:p>
            <a:r>
              <a:rPr lang="en-US" dirty="0"/>
              <a:t>Code Snippet to calculate the Euclidean distance between 2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5" b="34602"/>
          <a:stretch/>
        </p:blipFill>
        <p:spPr>
          <a:xfrm>
            <a:off x="298528" y="1006475"/>
            <a:ext cx="8507792" cy="34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088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37257</TotalTime>
  <Words>1042</Words>
  <Application>Microsoft Macintosh PowerPoint</Application>
  <PresentationFormat>On-screen Show (4:3)</PresentationFormat>
  <Paragraphs>161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Calibri</vt:lpstr>
      <vt:lpstr>Century Gothic</vt:lpstr>
      <vt:lpstr>Modern No. 20</vt:lpstr>
      <vt:lpstr>Times New Roman</vt:lpstr>
      <vt:lpstr>Wingdings</vt:lpstr>
      <vt:lpstr>Arial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Introduction</vt:lpstr>
      <vt:lpstr>The Next Big Thing</vt:lpstr>
      <vt:lpstr>Hello World</vt:lpstr>
      <vt:lpstr>Understanding MNIST</vt:lpstr>
      <vt:lpstr>MNIST Dataset Example</vt:lpstr>
      <vt:lpstr>Classification Models :  </vt:lpstr>
      <vt:lpstr>1.KNN</vt:lpstr>
      <vt:lpstr>PowerPoint Presentation</vt:lpstr>
      <vt:lpstr>PowerPoint Presentation</vt:lpstr>
      <vt:lpstr>     Random Forest</vt:lpstr>
      <vt:lpstr>PowerPoint Presentation</vt:lpstr>
      <vt:lpstr>PowerPoint Presentation</vt:lpstr>
      <vt:lpstr>4.Artificial Neural Networks</vt:lpstr>
      <vt:lpstr>MNIST With Neural Networks</vt:lpstr>
      <vt:lpstr>PowerPoint Presentation</vt:lpstr>
      <vt:lpstr>What are those hidden neurons doing?</vt:lpstr>
      <vt:lpstr>Developing the neural network</vt:lpstr>
      <vt:lpstr>PowerPoint Presentation</vt:lpstr>
      <vt:lpstr>PowerPoint Presentation</vt:lpstr>
      <vt:lpstr>PowerPoint Presentation</vt:lpstr>
      <vt:lpstr>Results </vt:lpstr>
      <vt:lpstr>Thank you</vt:lpstr>
    </vt:vector>
  </TitlesOfParts>
  <Company>Stevens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deepansh parab</cp:lastModifiedBy>
  <cp:revision>658</cp:revision>
  <cp:lastPrinted>2014-07-29T20:42:09Z</cp:lastPrinted>
  <dcterms:created xsi:type="dcterms:W3CDTF">2013-11-01T14:42:31Z</dcterms:created>
  <dcterms:modified xsi:type="dcterms:W3CDTF">2017-05-03T20:35:47Z</dcterms:modified>
</cp:coreProperties>
</file>